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7" r:id="rId12"/>
    <p:sldId id="265" r:id="rId13"/>
    <p:sldId id="279" r:id="rId14"/>
    <p:sldId id="280" r:id="rId15"/>
    <p:sldId id="282" r:id="rId16"/>
    <p:sldId id="283" r:id="rId17"/>
    <p:sldId id="284" r:id="rId18"/>
    <p:sldId id="28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8" r:id="rId33"/>
    <p:sldId id="289" r:id="rId34"/>
    <p:sldId id="290" r:id="rId35"/>
    <p:sldId id="292" r:id="rId36"/>
    <p:sldId id="291" r:id="rId37"/>
    <p:sldId id="293" r:id="rId38"/>
    <p:sldId id="294" r:id="rId39"/>
    <p:sldId id="295" r:id="rId40"/>
    <p:sldId id="297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372" y="-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1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1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5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2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3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8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1650F-8AB3-42E2-B53A-60BD06CE43DC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E9B12-0D2E-41AE-8B5E-1AB41584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2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UNIT-5 BIOMATERIALS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REGENERATIVE MEDICINE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3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63" t="11718" r="25257" b="24479"/>
          <a:stretch/>
        </p:blipFill>
        <p:spPr>
          <a:xfrm>
            <a:off x="1333500" y="365124"/>
            <a:ext cx="9486900" cy="63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BIOMATERIALS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48125" cy="4351338"/>
          </a:xfrm>
        </p:spPr>
        <p:txBody>
          <a:bodyPr/>
          <a:lstStyle/>
          <a:p>
            <a:r>
              <a:rPr lang="en-US" dirty="0" smtClean="0"/>
              <a:t>FIRST GENERATION</a:t>
            </a:r>
          </a:p>
          <a:p>
            <a:r>
              <a:rPr lang="en-US" dirty="0" smtClean="0"/>
              <a:t>SECOND GENERATION</a:t>
            </a:r>
          </a:p>
          <a:p>
            <a:r>
              <a:rPr lang="en-US" dirty="0" smtClean="0"/>
              <a:t>THIRD GENERATION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86325" y="1825625"/>
            <a:ext cx="40481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BIOINERT</a:t>
            </a:r>
          </a:p>
          <a:p>
            <a:r>
              <a:rPr lang="en-US" dirty="0" smtClean="0"/>
              <a:t>BIOACTIVE</a:t>
            </a:r>
          </a:p>
          <a:p>
            <a:r>
              <a:rPr lang="en-US" dirty="0" smtClean="0"/>
              <a:t>BIORESORBABLE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TYPES- FIRST GENERATION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06" t="34994" r="44498" b="27923"/>
          <a:stretch/>
        </p:blipFill>
        <p:spPr>
          <a:xfrm>
            <a:off x="2447365" y="1874653"/>
            <a:ext cx="6387353" cy="41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GENERATION IMPLANTS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85" t="33854" r="46486" b="28646"/>
          <a:stretch/>
        </p:blipFill>
        <p:spPr>
          <a:xfrm>
            <a:off x="2714625" y="1443037"/>
            <a:ext cx="6762750" cy="48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GENERATION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35" t="35677" r="45168" b="28385"/>
          <a:stretch/>
        </p:blipFill>
        <p:spPr>
          <a:xfrm>
            <a:off x="2076450" y="1524794"/>
            <a:ext cx="8039100" cy="49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47" t="37723" r="32401" b="22875"/>
          <a:stretch/>
        </p:blipFill>
        <p:spPr>
          <a:xfrm>
            <a:off x="1809750" y="699081"/>
            <a:ext cx="8686800" cy="55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46" t="37466" r="33725" b="27923"/>
          <a:stretch/>
        </p:blipFill>
        <p:spPr>
          <a:xfrm>
            <a:off x="1830485" y="1385047"/>
            <a:ext cx="9075080" cy="51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37" t="38599" r="33591" b="23459"/>
          <a:stretch/>
        </p:blipFill>
        <p:spPr>
          <a:xfrm>
            <a:off x="1065434" y="723900"/>
            <a:ext cx="10061131" cy="59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29" t="38307" r="33427" b="22583"/>
          <a:stretch/>
        </p:blipFill>
        <p:spPr>
          <a:xfrm>
            <a:off x="1181100" y="1257299"/>
            <a:ext cx="8623300" cy="534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02" t="8985" r="27014" b="16015"/>
          <a:stretch/>
        </p:blipFill>
        <p:spPr>
          <a:xfrm>
            <a:off x="2286000" y="690562"/>
            <a:ext cx="7115175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3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20989" y="0"/>
            <a:ext cx="4189965" cy="1325563"/>
          </a:xfrm>
        </p:spPr>
        <p:txBody>
          <a:bodyPr/>
          <a:lstStyle/>
          <a:p>
            <a:r>
              <a:rPr lang="en-US" dirty="0" smtClean="0"/>
              <a:t>Biomaterials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6400" y="174963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Definition</a:t>
            </a:r>
          </a:p>
          <a:p>
            <a:r>
              <a:rPr lang="en-US" dirty="0" smtClean="0"/>
              <a:t>History</a:t>
            </a:r>
          </a:p>
          <a:p>
            <a:r>
              <a:rPr lang="en-US" dirty="0" smtClean="0"/>
              <a:t>Types</a:t>
            </a:r>
          </a:p>
          <a:p>
            <a:r>
              <a:rPr lang="en-US" dirty="0" smtClean="0"/>
              <a:t>Materials</a:t>
            </a:r>
          </a:p>
          <a:p>
            <a:r>
              <a:rPr lang="en-US" dirty="0" smtClean="0"/>
              <a:t>Characteristics</a:t>
            </a:r>
          </a:p>
          <a:p>
            <a:r>
              <a:rPr lang="en-US" dirty="0" smtClean="0"/>
              <a:t>Biocompatibility 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Future scope</a:t>
            </a:r>
          </a:p>
          <a:p>
            <a:r>
              <a:rPr lang="en-US" dirty="0" smtClean="0"/>
              <a:t>References</a:t>
            </a:r>
          </a:p>
        </p:txBody>
      </p:sp>
      <p:pic>
        <p:nvPicPr>
          <p:cNvPr id="1026" name="Picture 2" descr="Biomaterials Images, Stock Photos &amp;amp; Vectors | Shutter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86" y="1100817"/>
            <a:ext cx="5516336" cy="52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474" t="12500" r="25256" b="16406"/>
          <a:stretch/>
        </p:blipFill>
        <p:spPr>
          <a:xfrm>
            <a:off x="1857375" y="0"/>
            <a:ext cx="8477250" cy="64826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686" y="6226409"/>
            <a:ext cx="9332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Poly (methyl methacrylate)</a:t>
            </a:r>
            <a:r>
              <a:rPr lang="en-US" sz="1600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(PMMA) belongs to a group of materials called engineering plastics. It is a transparent thermoplastic.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87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475" t="12109" r="27452" b="19921"/>
          <a:stretch/>
        </p:blipFill>
        <p:spPr>
          <a:xfrm>
            <a:off x="1771649" y="365125"/>
            <a:ext cx="7858125" cy="59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156" t="8594" r="26135" b="29687"/>
          <a:stretch/>
        </p:blipFill>
        <p:spPr>
          <a:xfrm>
            <a:off x="838200" y="90328"/>
            <a:ext cx="10280008" cy="676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914" t="10937" r="25915" b="21094"/>
          <a:stretch/>
        </p:blipFill>
        <p:spPr>
          <a:xfrm>
            <a:off x="1628774" y="365125"/>
            <a:ext cx="8715376" cy="65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475" t="7422" r="26793" b="26171"/>
          <a:stretch/>
        </p:blipFill>
        <p:spPr>
          <a:xfrm>
            <a:off x="1800224" y="200025"/>
            <a:ext cx="8829676" cy="64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596" t="10547" r="25476" b="18360"/>
          <a:stretch/>
        </p:blipFill>
        <p:spPr>
          <a:xfrm>
            <a:off x="1671638" y="175559"/>
            <a:ext cx="8848724" cy="66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16" t="10547" r="25696" b="21484"/>
          <a:stretch/>
        </p:blipFill>
        <p:spPr>
          <a:xfrm>
            <a:off x="1457325" y="0"/>
            <a:ext cx="9277350" cy="67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694" t="11328" r="33162" b="33203"/>
          <a:stretch/>
        </p:blipFill>
        <p:spPr>
          <a:xfrm>
            <a:off x="838200" y="0"/>
            <a:ext cx="9934575" cy="70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474" t="9375" r="26574" b="25000"/>
          <a:stretch/>
        </p:blipFill>
        <p:spPr>
          <a:xfrm>
            <a:off x="838200" y="0"/>
            <a:ext cx="9915525" cy="71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0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694" t="11718" r="27452" b="36328"/>
          <a:stretch/>
        </p:blipFill>
        <p:spPr>
          <a:xfrm>
            <a:off x="838200" y="343694"/>
            <a:ext cx="10630693" cy="62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89" t="13541" r="27159" b="28139"/>
          <a:stretch/>
        </p:blipFill>
        <p:spPr>
          <a:xfrm>
            <a:off x="838200" y="209550"/>
            <a:ext cx="101536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7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15" t="12109" r="28111" b="25781"/>
          <a:stretch/>
        </p:blipFill>
        <p:spPr>
          <a:xfrm>
            <a:off x="838200" y="142498"/>
            <a:ext cx="9629775" cy="67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157" t="12109" r="28551" b="19921"/>
          <a:stretch/>
        </p:blipFill>
        <p:spPr>
          <a:xfrm>
            <a:off x="1423987" y="0"/>
            <a:ext cx="9344026" cy="70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2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Hydrogels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69894" y="54306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ja-JP" dirty="0" smtClean="0"/>
              <a:t>What is a Hydrogel?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14400" y="2046288"/>
            <a:ext cx="7315200" cy="4114800"/>
          </a:xfrm>
        </p:spPr>
        <p:txBody>
          <a:bodyPr/>
          <a:lstStyle/>
          <a:p>
            <a:pPr eaLnBrk="1" hangingPunct="1"/>
            <a:r>
              <a:rPr lang="en-US" altLang="ja-JP" dirty="0" smtClean="0"/>
              <a:t>Water swollen polymeric structures cross-linked together.</a:t>
            </a:r>
          </a:p>
          <a:p>
            <a:pPr lvl="1" eaLnBrk="1" hangingPunct="1"/>
            <a:r>
              <a:rPr lang="en-US" altLang="ja-JP" dirty="0" smtClean="0"/>
              <a:t>Cross-links produced through:</a:t>
            </a:r>
          </a:p>
          <a:p>
            <a:pPr lvl="2" eaLnBrk="1" hangingPunct="1"/>
            <a:r>
              <a:rPr lang="en-US" altLang="ja-JP" dirty="0" smtClean="0"/>
              <a:t>Chemical reaction to form covalent bonds</a:t>
            </a:r>
          </a:p>
          <a:p>
            <a:pPr lvl="2" eaLnBrk="1" hangingPunct="1"/>
            <a:r>
              <a:rPr lang="en-US" altLang="ja-JP" dirty="0" smtClean="0"/>
              <a:t>Entanglement of polymers</a:t>
            </a:r>
          </a:p>
          <a:p>
            <a:pPr lvl="2" eaLnBrk="1" hangingPunct="1"/>
            <a:r>
              <a:rPr lang="en-US" altLang="ja-JP" dirty="0" smtClean="0"/>
              <a:t>Hydrogen bonding and van der </a:t>
            </a:r>
            <a:r>
              <a:rPr lang="en-US" altLang="ja-JP" dirty="0" smtClean="0"/>
              <a:t>Waals </a:t>
            </a:r>
            <a:r>
              <a:rPr lang="en-US" altLang="ja-JP" dirty="0" smtClean="0"/>
              <a:t>forces </a:t>
            </a:r>
          </a:p>
        </p:txBody>
      </p:sp>
      <p:pic>
        <p:nvPicPr>
          <p:cNvPr id="8" name="Picture 4" descr="osmed_hydrog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953" y="1686064"/>
            <a:ext cx="2286000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4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657601" y="34757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smtClean="0"/>
              <a:t>Classification of Hydrogels</a:t>
            </a:r>
            <a:endParaRPr lang="en-US" altLang="ja-JP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361671" y="2130538"/>
            <a:ext cx="5629972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 smtClean="0"/>
              <a:t>Homopolymer</a:t>
            </a:r>
            <a:endParaRPr lang="en-US" altLang="ja-JP" dirty="0" smtClean="0"/>
          </a:p>
          <a:p>
            <a:r>
              <a:rPr lang="en-US" altLang="ja-JP" dirty="0" smtClean="0"/>
              <a:t>Copolymer</a:t>
            </a:r>
          </a:p>
          <a:p>
            <a:r>
              <a:rPr lang="en-US" altLang="ja-JP" dirty="0" err="1" smtClean="0"/>
              <a:t>Multipolymer</a:t>
            </a:r>
            <a:endParaRPr lang="en-US" altLang="ja-JP" dirty="0" smtClean="0"/>
          </a:p>
          <a:p>
            <a:r>
              <a:rPr lang="en-US" altLang="ja-JP" dirty="0" smtClean="0"/>
              <a:t>Interpenetrating </a:t>
            </a:r>
          </a:p>
          <a:p>
            <a:pPr lvl="1"/>
            <a:r>
              <a:rPr lang="en-US" altLang="ja-JP" dirty="0" smtClean="0"/>
              <a:t>A polymeric network is allowed to swell in another monomer.</a:t>
            </a:r>
          </a:p>
          <a:p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ja-JP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772401" y="213053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Neutral </a:t>
            </a:r>
          </a:p>
          <a:p>
            <a:r>
              <a:rPr lang="en-US" altLang="ja-JP" dirty="0" smtClean="0"/>
              <a:t>Anionic </a:t>
            </a:r>
          </a:p>
          <a:p>
            <a:r>
              <a:rPr lang="en-US" altLang="ja-JP" dirty="0" smtClean="0"/>
              <a:t>Cationic</a:t>
            </a:r>
          </a:p>
          <a:p>
            <a:r>
              <a:rPr lang="en-US" altLang="ja-JP" dirty="0" err="1" smtClean="0"/>
              <a:t>Ampholytic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1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05318" y="74528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How they</a:t>
            </a:r>
            <a:r>
              <a:rPr lang="ja-JP" altLang="en-US" smtClean="0">
                <a:latin typeface="Arial" panose="020B0604020202020204" pitchFamily="34" charset="0"/>
              </a:rPr>
              <a:t>’</a:t>
            </a:r>
            <a:r>
              <a:rPr lang="en-US" altLang="ja-JP" smtClean="0"/>
              <a:t>re made.</a:t>
            </a:r>
            <a:endParaRPr lang="en-US" altLang="ja-JP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05318" y="2070847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Can cross link polymers via:</a:t>
            </a:r>
          </a:p>
          <a:p>
            <a:pPr lvl="1"/>
            <a:r>
              <a:rPr lang="en-US" altLang="ja-JP" smtClean="0"/>
              <a:t>Heat</a:t>
            </a:r>
          </a:p>
          <a:p>
            <a:pPr lvl="1"/>
            <a:r>
              <a:rPr lang="en-US" altLang="ja-JP" smtClean="0"/>
              <a:t>Pressure </a:t>
            </a:r>
          </a:p>
          <a:p>
            <a:pPr lvl="1"/>
            <a:r>
              <a:rPr lang="en-US" altLang="ja-JP" smtClean="0"/>
              <a:t>Chemical reaction</a:t>
            </a:r>
          </a:p>
          <a:p>
            <a:pPr lvl="1"/>
            <a:r>
              <a:rPr lang="en-US" altLang="ja-JP" smtClean="0"/>
              <a:t>Photopolymeriziation</a:t>
            </a:r>
          </a:p>
          <a:p>
            <a:pPr lvl="2"/>
            <a:r>
              <a:rPr lang="en-US" altLang="ja-JP" smtClean="0"/>
              <a:t>Use light UV, visible</a:t>
            </a:r>
          </a:p>
          <a:p>
            <a:pPr lvl="1"/>
            <a:r>
              <a:rPr lang="en-US" altLang="ja-JP" smtClean="0"/>
              <a:t>Radiation</a:t>
            </a:r>
          </a:p>
          <a:p>
            <a:pPr lvl="2"/>
            <a:r>
              <a:rPr lang="en-US" altLang="ja-JP" smtClean="0"/>
              <a:t>Electron beams</a:t>
            </a:r>
          </a:p>
          <a:p>
            <a:pPr lvl="2"/>
            <a:r>
              <a:rPr lang="en-US" altLang="ja-JP" smtClean="0"/>
              <a:t>Gama rays </a:t>
            </a:r>
          </a:p>
          <a:p>
            <a:pPr lvl="2"/>
            <a:r>
              <a:rPr lang="en-US" altLang="ja-JP" smtClean="0"/>
              <a:t>X-rays</a:t>
            </a:r>
            <a:endParaRPr lang="en-US" altLang="ja-JP"/>
          </a:p>
        </p:txBody>
      </p:sp>
      <p:pic>
        <p:nvPicPr>
          <p:cNvPr id="4" name="Picture 4" descr="DurasulCrossl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18" y="3137647"/>
            <a:ext cx="34671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1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Uses</a:t>
            </a:r>
            <a:endParaRPr lang="en-US" altLang="ja-JP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97742" y="2164977"/>
            <a:ext cx="996427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Biomaterial, coatings for medical devices, contact lenses</a:t>
            </a:r>
          </a:p>
          <a:p>
            <a:pPr lvl="1"/>
            <a:r>
              <a:rPr lang="en-US" altLang="ja-JP" dirty="0" smtClean="0"/>
              <a:t>Biologically compatible</a:t>
            </a:r>
          </a:p>
          <a:p>
            <a:r>
              <a:rPr lang="en-US" altLang="ja-JP" dirty="0" smtClean="0"/>
              <a:t>Drug delivery</a:t>
            </a:r>
          </a:p>
          <a:p>
            <a:pPr lvl="1"/>
            <a:r>
              <a:rPr lang="en-US" altLang="ja-JP" dirty="0" smtClean="0"/>
              <a:t>Degradable, swelling properties</a:t>
            </a:r>
          </a:p>
          <a:p>
            <a:r>
              <a:rPr lang="en-US" altLang="ja-JP" dirty="0" smtClean="0"/>
              <a:t>Many other biological applications</a:t>
            </a:r>
          </a:p>
          <a:p>
            <a:pPr lvl="1"/>
            <a:r>
              <a:rPr lang="en-US" altLang="ja-JP" dirty="0" smtClean="0"/>
              <a:t>Develop human tissues</a:t>
            </a:r>
          </a:p>
          <a:p>
            <a:r>
              <a:rPr lang="en-US" altLang="ja-JP" dirty="0" smtClean="0"/>
              <a:t>Food- </a:t>
            </a:r>
            <a:r>
              <a:rPr lang="en-US" altLang="ja-JP" dirty="0" err="1" smtClean="0"/>
              <a:t>Jello</a:t>
            </a:r>
            <a:endParaRPr lang="en-US" altLang="ja-JP" dirty="0" smtClean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433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5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27847" y="484094"/>
            <a:ext cx="1109382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 smtClean="0"/>
              <a:t>NATURAL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POLYMERS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For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Scaffold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Fabrication</a:t>
            </a:r>
            <a:endParaRPr kumimoji="1" lang="ja-JP" alt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rcRect t="-7642" b="-7642"/>
          <a:stretch>
            <a:fillRect/>
          </a:stretch>
        </p:blipFill>
        <p:spPr>
          <a:xfrm>
            <a:off x="1815353" y="1627094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6823" y="457200"/>
            <a:ext cx="11066929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 smtClean="0"/>
              <a:t>SYNTHETIC POLYMERS for Scaffold Fabrication</a:t>
            </a:r>
            <a:endParaRPr kumimoji="1" lang="ja-JP" alt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rcRect t="12503" b="12503"/>
          <a:stretch>
            <a:fillRect/>
          </a:stretch>
        </p:blipFill>
        <p:spPr>
          <a:xfrm>
            <a:off x="457200" y="1600200"/>
            <a:ext cx="1040802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78" t="7293" r="26281" b="20008"/>
          <a:stretch/>
        </p:blipFill>
        <p:spPr>
          <a:xfrm>
            <a:off x="1828800" y="365125"/>
            <a:ext cx="8020050" cy="6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753" y="-123032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SCAFFOLD DESIGN PROPERTIES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9" y="1506071"/>
            <a:ext cx="10515600" cy="4351338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Fabrication</a:t>
            </a:r>
          </a:p>
          <a:p>
            <a:r>
              <a:rPr lang="en-US" altLang="ja-JP" dirty="0" smtClean="0"/>
              <a:t>Micro-Structure</a:t>
            </a:r>
          </a:p>
          <a:p>
            <a:r>
              <a:rPr kumimoji="1" lang="en-US" altLang="ja-JP" dirty="0" smtClean="0"/>
              <a:t>Macro-Structure</a:t>
            </a:r>
          </a:p>
          <a:p>
            <a:r>
              <a:rPr lang="en-US" altLang="ja-JP" dirty="0" smtClean="0"/>
              <a:t>Biocompatibility</a:t>
            </a:r>
          </a:p>
          <a:p>
            <a:r>
              <a:rPr lang="en-US" altLang="ja-JP" dirty="0" smtClean="0"/>
              <a:t>Biodegradability</a:t>
            </a:r>
          </a:p>
          <a:p>
            <a:r>
              <a:rPr kumimoji="1" lang="en-US" altLang="ja-JP" dirty="0" smtClean="0"/>
              <a:t>Mechanical Strength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62400" y="150607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 smtClean="0"/>
              <a:t>FABRICATION:</a:t>
            </a:r>
          </a:p>
          <a:p>
            <a:pPr lvl="1"/>
            <a:r>
              <a:rPr kumimoji="1" lang="en-US" altLang="ja-JP" sz="1600" dirty="0" smtClean="0"/>
              <a:t>Curing – Assembling polymer to form a bulk material for application.</a:t>
            </a:r>
          </a:p>
          <a:p>
            <a:pPr lvl="1"/>
            <a:r>
              <a:rPr kumimoji="1" lang="en-US" altLang="ja-JP" sz="1600" dirty="0" smtClean="0"/>
              <a:t>Curing types: </a:t>
            </a:r>
            <a:r>
              <a:rPr lang="en-US" altLang="ja-JP" sz="1600" dirty="0" smtClean="0"/>
              <a:t>Polymer entanglement, </a:t>
            </a:r>
            <a:r>
              <a:rPr kumimoji="1" lang="en-US" altLang="ja-JP" sz="1600" dirty="0" smtClean="0"/>
              <a:t>Polymer crosslinking</a:t>
            </a:r>
            <a:endParaRPr lang="en-US" altLang="ja-JP" sz="16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kumimoji="1" lang="en-US" altLang="ja-JP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10635" y="247239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800" dirty="0" smtClean="0"/>
              <a:t>Crosslinking</a:t>
            </a:r>
          </a:p>
          <a:p>
            <a:pPr lvl="1"/>
            <a:r>
              <a:rPr lang="en-US" altLang="ja-JP" sz="1600" dirty="0"/>
              <a:t>I</a:t>
            </a:r>
            <a:r>
              <a:rPr lang="en-US" altLang="ja-JP" sz="1600" dirty="0" smtClean="0"/>
              <a:t>nvolves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the formation of covalent or ionic bonds.</a:t>
            </a:r>
          </a:p>
          <a:p>
            <a:pPr lvl="1"/>
            <a:r>
              <a:rPr kumimoji="1" lang="en-US" altLang="ja-JP" sz="1600" dirty="0" smtClean="0"/>
              <a:t>A Radical or an ion is required to form cross-linked polymers.</a:t>
            </a:r>
          </a:p>
          <a:p>
            <a:pPr lvl="2"/>
            <a:r>
              <a:rPr lang="en-US" altLang="ja-JP" sz="1400" dirty="0" smtClean="0"/>
              <a:t>Adv. Is high mechanical strength.</a:t>
            </a:r>
          </a:p>
          <a:p>
            <a:pPr lvl="2"/>
            <a:r>
              <a:rPr kumimoji="1" lang="en-US" altLang="ja-JP" sz="1400" dirty="0" smtClean="0"/>
              <a:t>It can be injected into tissue and cured </a:t>
            </a:r>
            <a:r>
              <a:rPr kumimoji="1" lang="en-US" altLang="ja-JP" sz="1400" i="1" dirty="0" smtClean="0"/>
              <a:t>in-situ.</a:t>
            </a:r>
          </a:p>
          <a:p>
            <a:pPr lvl="2"/>
            <a:r>
              <a:rPr lang="en-US" altLang="ja-JP" sz="1400" dirty="0" err="1" smtClean="0"/>
              <a:t>Disadv</a:t>
            </a:r>
            <a:r>
              <a:rPr lang="en-US" altLang="ja-JP" sz="1400" dirty="0" smtClean="0"/>
              <a:t>. – cytotoxic, due to byproducts</a:t>
            </a:r>
          </a:p>
          <a:p>
            <a:pPr lvl="2"/>
            <a:endParaRPr lang="en-US" altLang="ja-JP" sz="14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70294" y="43868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 smtClean="0"/>
              <a:t>Entanglement</a:t>
            </a:r>
          </a:p>
          <a:p>
            <a:pPr lvl="1"/>
            <a:r>
              <a:rPr lang="en-US" altLang="ja-JP" sz="1800" dirty="0" smtClean="0"/>
              <a:t>Intertwining long,  linear polymer chain to form loosely bound polymer network.</a:t>
            </a:r>
          </a:p>
          <a:p>
            <a:pPr lvl="2"/>
            <a:r>
              <a:rPr kumimoji="1" lang="en-US" altLang="ja-JP" sz="1600" dirty="0" smtClean="0"/>
              <a:t>Advantage is its simple</a:t>
            </a:r>
          </a:p>
          <a:p>
            <a:pPr lvl="2"/>
            <a:r>
              <a:rPr lang="en-US" altLang="ja-JP" sz="1600" dirty="0" smtClean="0"/>
              <a:t>Can be formed by heat, pressure or both.</a:t>
            </a:r>
            <a:endParaRPr kumimoji="1" lang="en-US" altLang="ja-JP" sz="1600" dirty="0" smtClean="0"/>
          </a:p>
          <a:p>
            <a:pPr lvl="2"/>
            <a:r>
              <a:rPr lang="en-US" altLang="ja-JP" sz="1600" dirty="0" smtClean="0"/>
              <a:t>Disadvantage is lacks mechanical strength.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854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55812" y="1143001"/>
            <a:ext cx="10515600" cy="4351338"/>
          </a:xfrm>
        </p:spPr>
        <p:txBody>
          <a:bodyPr/>
          <a:lstStyle/>
          <a:p>
            <a:r>
              <a:rPr kumimoji="1" lang="en-US" altLang="ja-JP" dirty="0" smtClean="0"/>
              <a:t>Fabrication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Micro-Structure</a:t>
            </a:r>
          </a:p>
          <a:p>
            <a:r>
              <a:rPr kumimoji="1" lang="en-US" altLang="ja-JP" dirty="0" smtClean="0"/>
              <a:t>Macro-Structure</a:t>
            </a:r>
          </a:p>
          <a:p>
            <a:r>
              <a:rPr lang="en-US" altLang="ja-JP" dirty="0" smtClean="0"/>
              <a:t>Biocompatibility</a:t>
            </a:r>
          </a:p>
          <a:p>
            <a:r>
              <a:rPr lang="en-US" altLang="ja-JP" dirty="0" smtClean="0"/>
              <a:t>Biodegradability</a:t>
            </a:r>
          </a:p>
          <a:p>
            <a:r>
              <a:rPr kumimoji="1" lang="en-US" altLang="ja-JP" dirty="0" smtClean="0"/>
              <a:t>Mechanical Strength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67753" y="-182562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SCAFFOLD DESIGN PROPERTIES</a:t>
            </a:r>
            <a:endParaRPr kumimoji="1" lang="ja-JP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58236" y="69149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3200" dirty="0" smtClean="0"/>
              <a:t>Microstructure</a:t>
            </a:r>
            <a:endParaRPr kumimoji="1" lang="ja-JP" altLang="en-US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58236" y="201705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ja-JP" sz="1600" dirty="0" smtClean="0"/>
              <a:t>Most cells are anchorage dependent – scaffold should aid cell growth.</a:t>
            </a:r>
          </a:p>
          <a:p>
            <a:pPr lvl="1"/>
            <a:r>
              <a:rPr lang="en-US" altLang="ja-JP" sz="1600" dirty="0" smtClean="0"/>
              <a:t>Large surface area is required.</a:t>
            </a:r>
          </a:p>
          <a:p>
            <a:pPr lvl="1"/>
            <a:r>
              <a:rPr kumimoji="1" lang="en-US" altLang="ja-JP" sz="1600" dirty="0" smtClean="0"/>
              <a:t>It should be porous to allow cells to infiltrate void areas.</a:t>
            </a:r>
          </a:p>
          <a:p>
            <a:pPr lvl="1"/>
            <a:r>
              <a:rPr lang="en-US" altLang="ja-JP" sz="1600" dirty="0" smtClean="0"/>
              <a:t>Scaffold should possess a large surface area to volume ratio. </a:t>
            </a:r>
            <a:endParaRPr kumimoji="1" lang="ja-JP" altLang="en-US" sz="1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2719" y="30728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2800" dirty="0" smtClean="0"/>
              <a:t>Macrostructure</a:t>
            </a:r>
            <a:endParaRPr kumimoji="1" lang="ja-JP" altLang="en-US" sz="2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62719" y="394689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ja-JP" sz="1600" dirty="0" smtClean="0"/>
              <a:t>Shapes of scaffold. i.e.. Fiber meshes, hydrogels and foams.</a:t>
            </a:r>
          </a:p>
          <a:p>
            <a:pPr lvl="1"/>
            <a:r>
              <a:rPr lang="en-US" altLang="ja-JP" sz="1600" dirty="0" smtClean="0"/>
              <a:t>Fiber meshes – weaving or knitting  (large surface area).</a:t>
            </a:r>
          </a:p>
          <a:p>
            <a:pPr lvl="1"/>
            <a:r>
              <a:rPr kumimoji="1" lang="en-US" altLang="ja-JP" sz="1600" dirty="0" smtClean="0"/>
              <a:t>Fiber mesh mimics natural ECM.</a:t>
            </a:r>
          </a:p>
          <a:p>
            <a:pPr lvl="2"/>
            <a:r>
              <a:rPr lang="en-US" altLang="ja-JP" sz="1100" dirty="0" err="1" smtClean="0"/>
              <a:t>Disadv</a:t>
            </a:r>
            <a:r>
              <a:rPr lang="en-US" altLang="ja-JP" sz="1100" dirty="0" smtClean="0"/>
              <a:t>. – lacks structural stability.</a:t>
            </a:r>
          </a:p>
          <a:p>
            <a:pPr lvl="1"/>
            <a:r>
              <a:rPr kumimoji="1" lang="en-US" altLang="ja-JP" sz="1600" dirty="0" smtClean="0"/>
              <a:t>Hydrogels can absorb high volume of water and allows cells to be encapsulated.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1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80947" y="5698"/>
            <a:ext cx="8229600" cy="1143000"/>
          </a:xfrm>
        </p:spPr>
        <p:txBody>
          <a:bodyPr/>
          <a:lstStyle/>
          <a:p>
            <a:r>
              <a:rPr kumimoji="1" lang="en-US" altLang="ja-JP" sz="2800" dirty="0" smtClean="0"/>
              <a:t>Biocompatibility</a:t>
            </a:r>
            <a:endParaRPr kumimoji="1" lang="ja-JP" alt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80947" y="1331260"/>
            <a:ext cx="8229600" cy="4525963"/>
          </a:xfrm>
        </p:spPr>
        <p:txBody>
          <a:bodyPr>
            <a:normAutofit/>
          </a:bodyPr>
          <a:lstStyle/>
          <a:p>
            <a:r>
              <a:rPr kumimoji="1" lang="en-US" altLang="ja-JP" sz="1600" dirty="0" smtClean="0"/>
              <a:t>Inflammatory response.</a:t>
            </a:r>
          </a:p>
          <a:p>
            <a:r>
              <a:rPr lang="en-US" altLang="ja-JP" sz="1600" dirty="0" smtClean="0"/>
              <a:t>Should </a:t>
            </a:r>
            <a:r>
              <a:rPr lang="en-US" altLang="ja-JP" sz="1600" dirty="0" smtClean="0"/>
              <a:t>limited and not prolonged.</a:t>
            </a:r>
          </a:p>
          <a:p>
            <a:r>
              <a:rPr kumimoji="1" lang="en-US" altLang="ja-JP" sz="1600" dirty="0" smtClean="0"/>
              <a:t>Three phase tissue response</a:t>
            </a:r>
          </a:p>
          <a:p>
            <a:pPr lvl="1"/>
            <a:r>
              <a:rPr lang="en-US" altLang="ja-JP" sz="1400" dirty="0" smtClean="0"/>
              <a:t>I. acute and chronic inflammation. (1-2 </a:t>
            </a:r>
            <a:r>
              <a:rPr lang="en-US" altLang="ja-JP" sz="1400" dirty="0" err="1" smtClean="0"/>
              <a:t>wks</a:t>
            </a:r>
            <a:r>
              <a:rPr lang="en-US" altLang="ja-JP" sz="1400" dirty="0" smtClean="0"/>
              <a:t>)</a:t>
            </a:r>
          </a:p>
          <a:p>
            <a:pPr lvl="1"/>
            <a:r>
              <a:rPr kumimoji="1" lang="en-US" altLang="ja-JP" sz="1400" dirty="0" smtClean="0"/>
              <a:t>II. Granulation of tissue, a foreign body reaction and fibrosis.</a:t>
            </a:r>
          </a:p>
          <a:p>
            <a:pPr lvl="1"/>
            <a:r>
              <a:rPr kumimoji="1" lang="en-US" altLang="ja-JP" sz="1400" dirty="0" smtClean="0"/>
              <a:t>III. Bulk of scaffold is lost by degradation.</a:t>
            </a:r>
            <a:endParaRPr kumimoji="1" lang="ja-JP" altLang="en-US" sz="1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69641" y="3103398"/>
            <a:ext cx="46795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2800" dirty="0" smtClean="0"/>
              <a:t>Mechanical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Strength</a:t>
            </a:r>
            <a:endParaRPr kumimoji="1" lang="ja-JP" alt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69641" y="4428960"/>
            <a:ext cx="46795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 smtClean="0"/>
              <a:t>Mechanical strength is important for weight bearing orthopedic tissues.</a:t>
            </a:r>
          </a:p>
          <a:p>
            <a:r>
              <a:rPr lang="en-US" altLang="ja-JP" sz="1600" smtClean="0"/>
              <a:t>Mechanical properties of the polymeric scaffold should be retained until the regenerated tissue can assume its structural role.</a:t>
            </a:r>
          </a:p>
          <a:p>
            <a:r>
              <a:rPr lang="en-US" altLang="ja-JP" sz="1600" smtClean="0"/>
              <a:t>In general h</a:t>
            </a:r>
            <a:r>
              <a:rPr kumimoji="1" lang="en-US" altLang="ja-JP" sz="1600" smtClean="0"/>
              <a:t>ydrophobic polymers have better mechanical strength than hydropholic polymers.</a:t>
            </a:r>
            <a:endParaRPr kumimoji="1" lang="ja-JP" altLang="en-US" sz="1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1329" y="31926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2400" dirty="0" smtClean="0"/>
              <a:t>Biodegradability</a:t>
            </a:r>
            <a:endParaRPr kumimoji="1" lang="ja-JP" altLang="en-US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1329" y="4222791"/>
            <a:ext cx="51166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 dirty="0" smtClean="0"/>
              <a:t>Degradation products should be removed safely.</a:t>
            </a:r>
          </a:p>
          <a:p>
            <a:r>
              <a:rPr lang="en-US" altLang="ja-JP" sz="1600" dirty="0" smtClean="0"/>
              <a:t>Design a scaffold`s degradation rate so that it is quicker than the rate of degradation </a:t>
            </a:r>
            <a:r>
              <a:rPr lang="en-US" altLang="ja-JP" sz="1600" dirty="0" smtClean="0"/>
              <a:t>products </a:t>
            </a:r>
            <a:r>
              <a:rPr lang="en-US" altLang="ja-JP" sz="1600" dirty="0" smtClean="0"/>
              <a:t>removal.</a:t>
            </a:r>
          </a:p>
          <a:p>
            <a:r>
              <a:rPr kumimoji="1" lang="en-US" altLang="ja-JP" sz="1600" dirty="0" smtClean="0"/>
              <a:t>To minimize negative host response.</a:t>
            </a:r>
          </a:p>
          <a:p>
            <a:r>
              <a:rPr lang="en-US" altLang="ja-JP" sz="1600" dirty="0" smtClean="0"/>
              <a:t>Surface degradation</a:t>
            </a:r>
          </a:p>
          <a:p>
            <a:r>
              <a:rPr kumimoji="1" lang="en-US" altLang="ja-JP" sz="1600" dirty="0" smtClean="0"/>
              <a:t>Bulk degradation.</a:t>
            </a:r>
            <a:endParaRPr kumimoji="1" lang="ja-JP" altLang="en-US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51329" y="5771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800" dirty="0" smtClean="0"/>
              <a:t>Fabrication</a:t>
            </a:r>
          </a:p>
          <a:p>
            <a:r>
              <a:rPr lang="en-US" altLang="ja-JP" sz="1800" dirty="0" smtClean="0"/>
              <a:t>Micro-Structure</a:t>
            </a:r>
          </a:p>
          <a:p>
            <a:r>
              <a:rPr kumimoji="1" lang="en-US" altLang="ja-JP" sz="1800" dirty="0" smtClean="0"/>
              <a:t>Macro-Structure</a:t>
            </a:r>
          </a:p>
          <a:p>
            <a:r>
              <a:rPr lang="en-US" altLang="ja-JP" sz="1800" dirty="0" smtClean="0">
                <a:solidFill>
                  <a:srgbClr val="FF0000"/>
                </a:solidFill>
              </a:rPr>
              <a:t>Biocompatibility</a:t>
            </a:r>
          </a:p>
          <a:p>
            <a:r>
              <a:rPr lang="en-US" altLang="ja-JP" sz="1800" dirty="0" smtClean="0">
                <a:solidFill>
                  <a:srgbClr val="FF0000"/>
                </a:solidFill>
              </a:rPr>
              <a:t>Biodegradability</a:t>
            </a:r>
          </a:p>
          <a:p>
            <a:r>
              <a:rPr kumimoji="1" lang="en-US" altLang="ja-JP" sz="1800" dirty="0" smtClean="0">
                <a:solidFill>
                  <a:srgbClr val="FF0000"/>
                </a:solidFill>
              </a:rPr>
              <a:t>Mechanical Strength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0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BIOMATERIALS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53" t="18750" r="27159" b="14843"/>
          <a:stretch/>
        </p:blipFill>
        <p:spPr>
          <a:xfrm>
            <a:off x="2552700" y="1572419"/>
            <a:ext cx="64389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93" t="11979" r="30526" b="27344"/>
          <a:stretch/>
        </p:blipFill>
        <p:spPr>
          <a:xfrm>
            <a:off x="1504950" y="-56051"/>
            <a:ext cx="9258300" cy="69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8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303" t="11718" r="26574" b="35156"/>
          <a:stretch/>
        </p:blipFill>
        <p:spPr>
          <a:xfrm>
            <a:off x="609600" y="115093"/>
            <a:ext cx="10744200" cy="61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60" t="13021" r="26867" b="27083"/>
          <a:stretch/>
        </p:blipFill>
        <p:spPr>
          <a:xfrm>
            <a:off x="1143000" y="365124"/>
            <a:ext cx="9220200" cy="62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71" t="9114" r="26281" b="15625"/>
          <a:stretch/>
        </p:blipFill>
        <p:spPr>
          <a:xfrm>
            <a:off x="1971675" y="0"/>
            <a:ext cx="8248650" cy="656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517</Words>
  <Application>Microsoft Office PowerPoint</Application>
  <PresentationFormat>Widescreen</PresentationFormat>
  <Paragraphs>127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MS PGothic</vt:lpstr>
      <vt:lpstr>Arial</vt:lpstr>
      <vt:lpstr>Arial</vt:lpstr>
      <vt:lpstr>Calibri</vt:lpstr>
      <vt:lpstr>Calibri Light</vt:lpstr>
      <vt:lpstr>Office Theme</vt:lpstr>
      <vt:lpstr>UNIT-5 BIOMATERIALS</vt:lpstr>
      <vt:lpstr>Biomaterials </vt:lpstr>
      <vt:lpstr>Definition</vt:lpstr>
      <vt:lpstr>PowerPoint Presentation</vt:lpstr>
      <vt:lpstr>USES OF BIOMATERIALS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OF BIOMATERIALS</vt:lpstr>
      <vt:lpstr>TYPES- FIRST GENERATION</vt:lpstr>
      <vt:lpstr>SECOND GENERATION IMPLANTS</vt:lpstr>
      <vt:lpstr>THIRD GENERATION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Hydrogels</vt:lpstr>
      <vt:lpstr>What is a Hydrogel?</vt:lpstr>
      <vt:lpstr>PowerPoint Presentation</vt:lpstr>
      <vt:lpstr>PowerPoint Presentation</vt:lpstr>
      <vt:lpstr>PowerPoint Presentation</vt:lpstr>
      <vt:lpstr>POLYMERS</vt:lpstr>
      <vt:lpstr>PowerPoint Presentation</vt:lpstr>
      <vt:lpstr>PowerPoint Presentation</vt:lpstr>
      <vt:lpstr>SCAFFOLD DESIGN PROPERTIES</vt:lpstr>
      <vt:lpstr>SCAFFOLD DESIGN PROPERTIES</vt:lpstr>
      <vt:lpstr>Biocompatibility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USHA</dc:creator>
  <cp:lastModifiedBy>USHA</cp:lastModifiedBy>
  <cp:revision>14</cp:revision>
  <dcterms:created xsi:type="dcterms:W3CDTF">2021-12-25T11:43:08Z</dcterms:created>
  <dcterms:modified xsi:type="dcterms:W3CDTF">2022-01-06T08:21:15Z</dcterms:modified>
</cp:coreProperties>
</file>